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27" r:id="rId2"/>
    <p:sldId id="358" r:id="rId3"/>
    <p:sldId id="343" r:id="rId4"/>
    <p:sldId id="349" r:id="rId5"/>
    <p:sldId id="351" r:id="rId6"/>
    <p:sldId id="353" r:id="rId7"/>
    <p:sldId id="350" r:id="rId8"/>
    <p:sldId id="359" r:id="rId9"/>
  </p:sldIdLst>
  <p:sldSz cx="12192000" cy="6858000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15B9E5"/>
    <a:srgbClr val="66CCFF"/>
    <a:srgbClr val="FF0066"/>
    <a:srgbClr val="3399FF"/>
    <a:srgbClr val="FF3399"/>
    <a:srgbClr val="CCFFFF"/>
    <a:srgbClr val="CCCCFF"/>
    <a:srgbClr val="CCECFF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324" autoAdjust="0"/>
    <p:restoredTop sz="95210" autoAdjust="0"/>
  </p:normalViewPr>
  <p:slideViewPr>
    <p:cSldViewPr snapToGrid="0" snapToObjects="1">
      <p:cViewPr>
        <p:scale>
          <a:sx n="96" d="100"/>
          <a:sy n="96" d="100"/>
        </p:scale>
        <p:origin x="108" y="-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39559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224" y="1"/>
            <a:ext cx="4278154" cy="339559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79E75B3E-F336-4BB2-875B-A99FBE247146}" type="datetimeFigureOut">
              <a:rPr lang="ru-RU" smtClean="0"/>
              <a:pPr/>
              <a:t>23.03.22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033"/>
            <a:ext cx="4278154" cy="339559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224" y="6457033"/>
            <a:ext cx="4278154" cy="339559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F17FB1B1-6BD8-41BE-A4D5-1064D1F9EF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04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0DB6987C-180A-4E1E-A402-A61330604B56}" type="datetimeFigureOut">
              <a:rPr lang="ru-RU" smtClean="0"/>
              <a:pPr/>
              <a:t>23.03.22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0708" tIns="45354" rIns="90708" bIns="453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0EE0B7AC-83D3-496C-B2C6-A2F5533A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70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08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085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08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085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08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085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085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08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23.03.22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23.03.22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23.03.22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23.03.22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23.03.22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23.03.22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23.03.22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23.03.22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23.03.22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23.03.22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23.03.22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23.03.22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binet.ruobr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hyperlink" Target="https://www.gosuslugi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0996" y="1192834"/>
            <a:ext cx="312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0375" y="1346722"/>
            <a:ext cx="112886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Приказ Министерства просвещения Российской Федерации от 02.09.2020 г. № </a:t>
            </a:r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458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«Об </a:t>
            </a: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утверждении Порядка приема на обучение по образовательным программам начального общего, основного общего и среднего общего </a:t>
            </a:r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образования»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(с изменениями от 08.10.2021 г.)</a:t>
            </a:r>
            <a:endParaRPr lang="ru-RU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615" y="4126029"/>
            <a:ext cx="110287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 административного регламента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предоставлению муниципальной услуги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«Прием на обучение по образовательным программам начального общего, основного общего и среднего общего образования» </a:t>
            </a:r>
          </a:p>
        </p:txBody>
      </p:sp>
      <p:pic>
        <p:nvPicPr>
          <p:cNvPr id="1026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5806" y="263785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79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7183" y="263785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УПРАВЛЕНИЕ общего образования\инфографика прием в школу\2022\2 этапа прием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7583" y="693738"/>
            <a:ext cx="7116417" cy="538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98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498126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39354" y="46075"/>
            <a:ext cx="10048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аличие </a:t>
            </a:r>
            <a:r>
              <a:rPr lang="ru-RU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права внеочередного, первоочередного или преимущественного </a:t>
            </a:r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приема</a:t>
            </a:r>
            <a:endParaRPr lang="ru-RU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782" y="1856091"/>
            <a:ext cx="3731657" cy="491319"/>
          </a:xfrm>
          <a:prstGeom prst="rect">
            <a:avLst/>
          </a:prstGeom>
          <a:solidFill>
            <a:srgbClr val="1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Внеочередное</a:t>
            </a:r>
            <a:endParaRPr lang="ru-RU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30165" y="1856090"/>
            <a:ext cx="3731657" cy="491319"/>
          </a:xfrm>
          <a:prstGeom prst="rect">
            <a:avLst/>
          </a:prstGeom>
          <a:solidFill>
            <a:srgbClr val="1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Первоочередное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91621" y="1856092"/>
            <a:ext cx="3731657" cy="491319"/>
          </a:xfrm>
          <a:prstGeom prst="rect">
            <a:avLst/>
          </a:prstGeom>
          <a:solidFill>
            <a:srgbClr val="1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Преимущественное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781" y="2524827"/>
            <a:ext cx="3731657" cy="4174147"/>
          </a:xfrm>
          <a:prstGeom prst="rect">
            <a:avLst/>
          </a:prstGeom>
          <a:ln>
            <a:solidFill>
              <a:srgbClr val="15B9E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редоставляются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места в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общеобразовательных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организациях,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имеющих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интернат:</a:t>
            </a:r>
          </a:p>
          <a:p>
            <a:endParaRPr lang="ru-RU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детям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прокуроров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детям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судей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детям сотрудников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Следственного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комитета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Российской Федерации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230164" y="2524827"/>
            <a:ext cx="3731657" cy="4174148"/>
          </a:xfrm>
          <a:prstGeom prst="rect">
            <a:avLst/>
          </a:prstGeom>
          <a:ln>
            <a:solidFill>
              <a:srgbClr val="15B9E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дети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военнослужащих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месту жительства их </a:t>
            </a:r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семей</a:t>
            </a:r>
          </a:p>
          <a:p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месту жительства независимо от формы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собственности: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ru-RU" sz="12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дети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сотрудников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полиции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дети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сотрудников о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рганов внутренних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дел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не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являющихся сотрудниками </a:t>
            </a:r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полиции</a:t>
            </a:r>
          </a:p>
          <a:p>
            <a:pPr indent="-285750"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дети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сотрудников, имеющих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специальные звания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проходящих службу в учреждениях и органах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уголовно-исполнительной системы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органах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принудительного исполнения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Российской Федерации, федеральной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противопожарной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службе Государственной противопожарной службы и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таможенных органах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Российской </a:t>
            </a:r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Федерации</a:t>
            </a:r>
          </a:p>
          <a:p>
            <a:pPr indent="-285750">
              <a:buFontTx/>
              <a:buChar char="-"/>
            </a:pPr>
            <a:r>
              <a:rPr lang="ru-RU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Дети медицинских работников государственной системы здравоохранения (Закон Кемеровской </a:t>
            </a:r>
            <a:r>
              <a:rPr lang="ru-RU" sz="1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области - Кузбасса от 25.05.2021 N </a:t>
            </a:r>
            <a:r>
              <a:rPr lang="ru-RU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41-ОЗ)</a:t>
            </a:r>
            <a:endParaRPr lang="ru-RU" sz="13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191621" y="2524827"/>
            <a:ext cx="3731657" cy="4174147"/>
          </a:xfrm>
          <a:prstGeom prst="rect">
            <a:avLst/>
          </a:prstGeom>
          <a:ln>
            <a:solidFill>
              <a:srgbClr val="15B9E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-285750">
              <a:buFontTx/>
              <a:buChar char="-"/>
            </a:pP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lang="ru-RU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ети, чьи </a:t>
            </a:r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полнородные и </a:t>
            </a:r>
            <a:r>
              <a:rPr lang="ru-RU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неполнородные</a:t>
            </a:r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брат и (или) сестра </a:t>
            </a:r>
            <a:r>
              <a:rPr lang="ru-RU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обучаются в данной образовательной 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организации </a:t>
            </a:r>
            <a:endParaRPr lang="ru-RU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(Приказ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Министерства просвещения РФ от 8 октября 2021 г. N </a:t>
            </a:r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707)</a:t>
            </a:r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2" name="Прямая со стрелкой 11"/>
          <p:cNvCxnSpPr>
            <a:stCxn id="3" idx="2"/>
            <a:endCxn id="7" idx="0"/>
          </p:cNvCxnSpPr>
          <p:nvPr/>
        </p:nvCxnSpPr>
        <p:spPr>
          <a:xfrm flipH="1">
            <a:off x="2072610" y="2347410"/>
            <a:ext cx="1" cy="177417"/>
          </a:xfrm>
          <a:prstGeom prst="straightConnector1">
            <a:avLst/>
          </a:prstGeom>
          <a:ln>
            <a:solidFill>
              <a:srgbClr val="15B9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7" idx="2"/>
            <a:endCxn id="30" idx="0"/>
          </p:cNvCxnSpPr>
          <p:nvPr/>
        </p:nvCxnSpPr>
        <p:spPr>
          <a:xfrm flipH="1">
            <a:off x="6095993" y="2347409"/>
            <a:ext cx="1" cy="177418"/>
          </a:xfrm>
          <a:prstGeom prst="straightConnector1">
            <a:avLst/>
          </a:prstGeom>
          <a:ln>
            <a:solidFill>
              <a:srgbClr val="15B9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8" idx="2"/>
            <a:endCxn id="31" idx="0"/>
          </p:cNvCxnSpPr>
          <p:nvPr/>
        </p:nvCxnSpPr>
        <p:spPr>
          <a:xfrm>
            <a:off x="10057450" y="2347411"/>
            <a:ext cx="0" cy="177416"/>
          </a:xfrm>
          <a:prstGeom prst="straightConnector1">
            <a:avLst/>
          </a:prstGeom>
          <a:ln>
            <a:solidFill>
              <a:srgbClr val="15B9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7183" y="263785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87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6746558" y="1110564"/>
            <a:ext cx="457179" cy="30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02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0375" y="84138"/>
            <a:ext cx="962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Для приема родитель(и) (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законный(</a:t>
            </a:r>
            <a:r>
              <a:rPr lang="ru-RU" sz="24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ые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) представитель(и) ребенка или поступающий представляют следующие документы</a:t>
            </a:r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781" y="1392690"/>
            <a:ext cx="11775669" cy="5165765"/>
          </a:xfrm>
          <a:prstGeom prst="rect">
            <a:avLst/>
          </a:prstGeom>
          <a:solidFill>
            <a:schemeClr val="bg1"/>
          </a:solidFill>
          <a:ln>
            <a:solidFill>
              <a:srgbClr val="15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ru-RU" sz="15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копию </a:t>
            </a:r>
            <a:r>
              <a:rPr lang="ru-RU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документа, </a:t>
            </a:r>
            <a:r>
              <a:rPr lang="ru-RU" sz="15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удостоверяющего личность </a:t>
            </a:r>
            <a:r>
              <a:rPr lang="ru-RU" sz="15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родителя </a:t>
            </a:r>
            <a:r>
              <a:rPr lang="ru-RU" sz="15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(законного </a:t>
            </a:r>
            <a:r>
              <a:rPr lang="ru-RU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представителя) ребенка или </a:t>
            </a:r>
            <a:r>
              <a:rPr lang="ru-RU" sz="15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поступающего</a:t>
            </a:r>
          </a:p>
          <a:p>
            <a:endParaRPr lang="ru-RU" sz="15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15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копию </a:t>
            </a:r>
            <a:r>
              <a:rPr lang="ru-RU" sz="15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свидетельства о рождении ребенка </a:t>
            </a:r>
            <a:r>
              <a:rPr lang="ru-RU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или документа, подтверждающего родство </a:t>
            </a:r>
            <a:r>
              <a:rPr lang="ru-RU" sz="15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заявителя</a:t>
            </a:r>
          </a:p>
          <a:p>
            <a:pPr marL="342900" indent="-342900">
              <a:buFontTx/>
              <a:buChar char="-"/>
            </a:pPr>
            <a:endParaRPr lang="ru-RU" sz="15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15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копию </a:t>
            </a:r>
            <a:r>
              <a:rPr lang="ru-RU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документа, </a:t>
            </a:r>
            <a:r>
              <a:rPr lang="ru-RU" sz="15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подтверждающего установление опеки или </a:t>
            </a:r>
            <a:r>
              <a:rPr lang="ru-RU" sz="15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попечительства</a:t>
            </a:r>
          </a:p>
          <a:p>
            <a:r>
              <a:rPr lang="ru-RU" sz="15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(при </a:t>
            </a:r>
            <a:r>
              <a:rPr lang="ru-RU" sz="15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необходимости</a:t>
            </a:r>
            <a:r>
              <a:rPr lang="ru-RU" sz="15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endParaRPr lang="ru-RU" sz="15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4400"/>
            <a:r>
              <a:rPr lang="ru-RU" sz="15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копию свидетельства о рождении полнородных и </a:t>
            </a:r>
            <a:r>
              <a:rPr lang="ru-RU" sz="15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неполнородных</a:t>
            </a:r>
            <a:r>
              <a:rPr lang="ru-RU" sz="15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брата и (или) сестры (в случае использования права преимущественного приема на обучение по образовательным программам начального общего образования ребенка в государственную или муниципальную образовательную организацию, в которой обучаются его полнородные и </a:t>
            </a:r>
            <a:r>
              <a:rPr lang="ru-RU" sz="15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неполнородные</a:t>
            </a:r>
            <a:r>
              <a:rPr lang="ru-RU" sz="15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брат и (или) сестра);</a:t>
            </a:r>
            <a:endParaRPr lang="ru-RU" sz="15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ru-RU" sz="15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15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копию </a:t>
            </a:r>
            <a:r>
              <a:rPr lang="ru-RU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документа о </a:t>
            </a:r>
            <a:r>
              <a:rPr lang="ru-RU" sz="15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регистрации ребенка </a:t>
            </a:r>
            <a:r>
              <a:rPr lang="ru-RU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или поступающего </a:t>
            </a:r>
            <a:r>
              <a:rPr lang="ru-RU" sz="15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месту жительства или по месту пребывания</a:t>
            </a:r>
            <a:r>
              <a:rPr lang="ru-RU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закрепленной территории или справку о приеме документов для оформления регистрации по месту жительства (в случае приема на обучение ребенка или поступающего, проживающего на закрепленной территории, или в случае использования права преимущественного приема на обучение по образовательным программам начального общего образования</a:t>
            </a:r>
            <a:r>
              <a:rPr lang="ru-RU" sz="15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342900" indent="-342900">
              <a:buFontTx/>
              <a:buChar char="-"/>
            </a:pPr>
            <a:endParaRPr lang="ru-RU" sz="15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15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справку </a:t>
            </a:r>
            <a:r>
              <a:rPr lang="ru-RU" sz="15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места работы </a:t>
            </a:r>
            <a:r>
              <a:rPr lang="ru-RU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родителя(ей) (законного(</a:t>
            </a:r>
            <a:r>
              <a:rPr lang="ru-RU" sz="15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ых</a:t>
            </a:r>
            <a:r>
              <a:rPr lang="ru-RU" sz="1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представителя(ей) </a:t>
            </a:r>
            <a:r>
              <a:rPr lang="ru-RU" sz="15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ребенка</a:t>
            </a:r>
          </a:p>
          <a:p>
            <a:r>
              <a:rPr lang="ru-RU" sz="15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(при </a:t>
            </a:r>
            <a:r>
              <a:rPr lang="ru-RU" sz="15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наличии права внеочередного или первоочередного приема на обучение</a:t>
            </a:r>
            <a:r>
              <a:rPr lang="ru-RU" sz="15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342900" indent="-342900">
              <a:buFontTx/>
              <a:buChar char="-"/>
            </a:pPr>
            <a:endParaRPr lang="ru-RU" sz="15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5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копию </a:t>
            </a:r>
            <a:r>
              <a:rPr lang="ru-RU" sz="15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заключения психолого-медико-педагогической </a:t>
            </a:r>
            <a:r>
              <a:rPr lang="ru-RU" sz="15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комиссии </a:t>
            </a:r>
            <a:r>
              <a:rPr lang="ru-RU" sz="15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(при </a:t>
            </a:r>
            <a:r>
              <a:rPr lang="ru-RU" sz="15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наличии</a:t>
            </a:r>
            <a:r>
              <a:rPr lang="ru-RU" sz="15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ru-RU" sz="15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9253" y="263785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22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03902" y="84138"/>
            <a:ext cx="10559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Способы подачи заявлений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документов 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(п. 23 Приказа № 458)</a:t>
            </a:r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4230" y="1417567"/>
            <a:ext cx="11400263" cy="355697"/>
          </a:xfrm>
          <a:prstGeom prst="roundRect">
            <a:avLst>
              <a:gd name="adj" fmla="val 0"/>
            </a:avLst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Лично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общеобразовательную организацию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3902" y="1960992"/>
            <a:ext cx="11400591" cy="711395"/>
          </a:xfrm>
          <a:prstGeom prst="roundRect">
            <a:avLst>
              <a:gd name="adj" fmla="val 0"/>
            </a:avLst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Через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операторов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почтовой связи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общего пользования заказным письмом с уведомлением о вручении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04232" y="2878539"/>
            <a:ext cx="11400261" cy="2361632"/>
          </a:xfrm>
          <a:prstGeom prst="roundRect">
            <a:avLst>
              <a:gd name="adj" fmla="val 309"/>
            </a:avLst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электронной форме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(документ на бумажном носителе, преобразованный в электронную форму путем сканирования или фотографирования с обеспечением машиночитаемого распознавания его реквизитов)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посредством: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-электронной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почты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образовательной организации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-электронной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информационной системы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://cabinet.ruobr.ru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/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-с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использованием функционала официального сайта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образовательной организации в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сети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Интернет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-иным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способом с использованием сети Интернет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93490" y="5346377"/>
            <a:ext cx="11405017" cy="1382414"/>
          </a:xfrm>
          <a:prstGeom prst="roundRect">
            <a:avLst>
              <a:gd name="adj" fmla="val 0"/>
            </a:avLst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использованием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функционала (сервисов) региональных порталов государственных и муниципальных услу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г, являющихся государственными информационными системами субъектов Российской Федерации, созданными органами государственной власти субъектов Российской Федерации (при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наличии)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://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www.gosuslugi.ru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6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5310" y="236538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33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3902" y="355928"/>
            <a:ext cx="10490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Действия заявителя: </a:t>
            </a:r>
            <a:endParaRPr lang="ru-RU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782" y="1406384"/>
            <a:ext cx="11876690" cy="4878259"/>
          </a:xfrm>
          <a:prstGeom prst="rect">
            <a:avLst/>
          </a:prstGeom>
          <a:ln>
            <a:solidFill>
              <a:srgbClr val="66CCFF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Заполнить заявление</a:t>
            </a:r>
          </a:p>
          <a:p>
            <a:pPr marL="342900" indent="-342900">
              <a:buAutoNum type="arabicPeriod"/>
            </a:pPr>
            <a:endParaRPr lang="ru-RU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Подать заявление одним из способов, указанных в п. 23 Приказа 458</a:t>
            </a:r>
          </a:p>
          <a:p>
            <a:pPr marL="342900" indent="-342900">
              <a:buAutoNum type="arabicPeriod"/>
            </a:pPr>
            <a:endParaRPr lang="ru-RU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Приложить необходимые документы</a:t>
            </a:r>
          </a:p>
          <a:p>
            <a:pPr marL="342900" indent="-342900">
              <a:buAutoNum type="arabicPeriod"/>
            </a:pPr>
            <a:endParaRPr lang="ru-RU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случае подачи заявления и документов в электронной форме: </a:t>
            </a:r>
          </a:p>
          <a:p>
            <a:endParaRPr lang="ru-RU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принести подлинники документов в школу для сверки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правильности </a:t>
            </a:r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достоверности заполненных данных в течение установленного срока (рекомендуем 5 дней);</a:t>
            </a:r>
          </a:p>
          <a:p>
            <a:endParaRPr lang="ru-RU" sz="11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подписать: 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1) согласие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на обработку своих персональных данных и персональных данных своего ребенка,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2) заявление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о приеме в 1 класс, которое поступило в электронном </a:t>
            </a:r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виде</a:t>
            </a:r>
            <a:endParaRPr lang="ru-RU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2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5479" y="263785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80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6782" y="1420178"/>
            <a:ext cx="11633817" cy="3939540"/>
          </a:xfrm>
          <a:prstGeom prst="rect">
            <a:avLst/>
          </a:prstGeom>
          <a:ln>
            <a:solidFill>
              <a:srgbClr val="15B9E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отсутствие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свободных мест в общеобразовательной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организации</a:t>
            </a:r>
          </a:p>
          <a:p>
            <a:endParaRPr lang="ru-RU" sz="2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исключением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случаев: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1) </a:t>
            </a:r>
            <a:r>
              <a:rPr lang="ru-RU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 </a:t>
            </a:r>
            <a:r>
              <a:rPr lang="ru-RU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индивидуального </a:t>
            </a:r>
            <a:r>
              <a:rPr lang="ru-RU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отбора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(ч. 5  ФЗ от 29.12.2012 №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273-ФЗ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 образовании в Российской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Федерации)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ч. 6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ФЗ от 29.12.2012 № 273-ФЗ «Об образовании в Российской Федерации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2) </a:t>
            </a:r>
            <a:r>
              <a:rPr lang="ru-RU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реализация </a:t>
            </a:r>
            <a:r>
              <a:rPr lang="ru-RU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основных общеобразовательных программ в загранучреждениях Министерства иностранных дел Российской </a:t>
            </a:r>
            <a:r>
              <a:rPr lang="ru-RU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Федерации</a:t>
            </a:r>
            <a:endParaRPr lang="ru-RU" u="sng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(ст. 88 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ФЗ от 29.12.2012 № 273-ФЗ «Об образовании в Российской Федерации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374" y="238031"/>
            <a:ext cx="9774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Основания для отказа в приеме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на обучение</a:t>
            </a:r>
          </a:p>
        </p:txBody>
      </p:sp>
      <p:pic>
        <p:nvPicPr>
          <p:cNvPr id="23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87402" y="278349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85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2" name="Picture 2" descr="G:\УПРАВЛЕНИЕ общего образования\инфографика прием в школу\2022\отка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876" y="541338"/>
            <a:ext cx="7267903" cy="567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7183" y="263785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60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5440</TotalTime>
  <Words>636</Words>
  <Application>Microsoft Office PowerPoint</Application>
  <PresentationFormat>Произвольный</PresentationFormat>
  <Paragraphs>84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Teacher</cp:lastModifiedBy>
  <cp:revision>535</cp:revision>
  <cp:lastPrinted>2022-03-16T07:10:37Z</cp:lastPrinted>
  <dcterms:created xsi:type="dcterms:W3CDTF">2019-04-02T07:58:05Z</dcterms:created>
  <dcterms:modified xsi:type="dcterms:W3CDTF">2022-03-23T06:33:22Z</dcterms:modified>
</cp:coreProperties>
</file>